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9" r:id="rId2"/>
    <p:sldId id="337" r:id="rId3"/>
    <p:sldId id="340" r:id="rId4"/>
    <p:sldId id="342" r:id="rId5"/>
    <p:sldId id="343" r:id="rId6"/>
    <p:sldId id="344" r:id="rId7"/>
    <p:sldId id="33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339"/>
            <p14:sldId id="337"/>
            <p14:sldId id="340"/>
            <p14:sldId id="342"/>
            <p14:sldId id="343"/>
            <p14:sldId id="344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84771" autoAdjust="0"/>
  </p:normalViewPr>
  <p:slideViewPr>
    <p:cSldViewPr snapToGrid="0" snapToObjects="1">
      <p:cViewPr varScale="1">
        <p:scale>
          <a:sx n="62" d="100"/>
          <a:sy n="62" d="100"/>
        </p:scale>
        <p:origin x="12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25/06/2018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231456"/>
            <a:ext cx="53594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Religion and Social Values for Sustainability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398" y="3812583"/>
            <a:ext cx="5359206" cy="2309248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Christopher Ives</a:t>
            </a:r>
            <a:r>
              <a:rPr lang="en-GB" sz="3400" baseline="30000" dirty="0" smtClean="0"/>
              <a:t>1</a:t>
            </a:r>
            <a:r>
              <a:rPr lang="en-GB" sz="3400" dirty="0" smtClean="0"/>
              <a:t> and Jeremy Kidwell</a:t>
            </a:r>
            <a:r>
              <a:rPr lang="en-GB" sz="3400" baseline="30000" dirty="0" smtClean="0"/>
              <a:t>2</a:t>
            </a:r>
            <a:br>
              <a:rPr lang="en-GB" sz="3400" baseline="30000" dirty="0" smtClean="0"/>
            </a:br>
            <a:endParaRPr lang="en-GB" sz="3400" baseline="30000" dirty="0" smtClean="0"/>
          </a:p>
          <a:p>
            <a:r>
              <a:rPr lang="en-GB" baseline="30000" dirty="0" smtClean="0"/>
              <a:t>1</a:t>
            </a:r>
            <a:r>
              <a:rPr lang="en-GB" dirty="0" smtClean="0"/>
              <a:t>School of Geography, University of Nottingham.</a:t>
            </a:r>
            <a:br>
              <a:rPr lang="en-GB" dirty="0" smtClean="0"/>
            </a:br>
            <a:r>
              <a:rPr lang="en-GB" u="sng" dirty="0" smtClean="0"/>
              <a:t>chris.ives@nottingham.ac.uk</a:t>
            </a:r>
          </a:p>
          <a:p>
            <a:r>
              <a:rPr lang="en-GB" baseline="30000" dirty="0" smtClean="0"/>
              <a:t>2</a:t>
            </a:r>
            <a:r>
              <a:rPr lang="en-GB" dirty="0" smtClean="0"/>
              <a:t>Department of Theology and Religion, University of Birmingham.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1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90794" y="2340244"/>
            <a:ext cx="80436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To highlight ho</a:t>
            </a:r>
            <a:r>
              <a:rPr lang="en-GB" sz="2800" b="1" dirty="0" smtClean="0">
                <a:latin typeface="+mj-lt"/>
              </a:rPr>
              <a:t>w religion intersects with social values for sustainability.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While religion might align closely with certain transcendental values, it is a far more complex phenomenon and cannot be removed from its context.</a:t>
            </a:r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9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Theoretical traditions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4553" y="1249017"/>
            <a:ext cx="38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Theory of Universal Human Values (Shalom Schwartz)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64" y="4013718"/>
            <a:ext cx="4882767" cy="2762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5691" y="5865223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</a:rPr>
              <a:t>Saroglou</a:t>
            </a:r>
            <a:r>
              <a:rPr lang="en-GB" sz="2400" dirty="0" smtClean="0">
                <a:latin typeface="+mj-lt"/>
              </a:rPr>
              <a:t> et al. (2004)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2" y="941606"/>
            <a:ext cx="4321065" cy="30154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81080" y="1242799"/>
            <a:ext cx="1280160" cy="6611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33480" y="2881759"/>
            <a:ext cx="1280160" cy="6611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085" y="2969703"/>
            <a:ext cx="519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Pos</a:t>
            </a:r>
            <a:r>
              <a:rPr lang="en-GB" sz="2400" b="1" dirty="0" err="1" smtClean="0">
                <a:latin typeface="+mj-lt"/>
              </a:rPr>
              <a:t>tsecularism</a:t>
            </a:r>
            <a:r>
              <a:rPr lang="en-GB" sz="2400" b="1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Peter Berger et 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“The world today is as furiously religious as it ever </a:t>
            </a:r>
            <a:r>
              <a:rPr lang="en-GB" sz="2400" dirty="0" smtClean="0">
                <a:latin typeface="+mj-lt"/>
              </a:rPr>
              <a:t>was”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6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arguments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22888" y="1394847"/>
            <a:ext cx="88185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Religion is more than social values (although it relates to them), and must be understood in context. </a:t>
            </a:r>
            <a:r>
              <a:rPr lang="en-GB" sz="2400" dirty="0">
                <a:latin typeface="+mj-lt"/>
              </a:rPr>
              <a:t>Includes </a:t>
            </a:r>
            <a:r>
              <a:rPr lang="en-GB" sz="2400" b="1" dirty="0">
                <a:latin typeface="+mj-lt"/>
              </a:rPr>
              <a:t>axiology</a:t>
            </a:r>
            <a:r>
              <a:rPr lang="en-GB" sz="2400" dirty="0">
                <a:latin typeface="+mj-lt"/>
              </a:rPr>
              <a:t> (core values), as well as </a:t>
            </a:r>
            <a:r>
              <a:rPr lang="en-GB" sz="2400" b="1" dirty="0">
                <a:latin typeface="+mj-lt"/>
              </a:rPr>
              <a:t>ontology</a:t>
            </a:r>
            <a:r>
              <a:rPr lang="en-GB" sz="2400" dirty="0">
                <a:latin typeface="+mj-lt"/>
              </a:rPr>
              <a:t> (including a cosmogony), </a:t>
            </a:r>
            <a:r>
              <a:rPr lang="en-GB" sz="2400" b="1" dirty="0">
                <a:latin typeface="+mj-lt"/>
              </a:rPr>
              <a:t>anthropology</a:t>
            </a:r>
            <a:r>
              <a:rPr lang="en-GB" sz="2400" dirty="0">
                <a:latin typeface="+mj-lt"/>
              </a:rPr>
              <a:t> (the purpose of the human being) and </a:t>
            </a:r>
            <a:r>
              <a:rPr lang="en-GB" sz="2400" b="1" dirty="0">
                <a:latin typeface="+mj-lt"/>
              </a:rPr>
              <a:t>societal vision</a:t>
            </a:r>
            <a:r>
              <a:rPr lang="en-GB" sz="2400" dirty="0">
                <a:latin typeface="+mj-lt"/>
              </a:rPr>
              <a:t> (how society should be organised or function</a:t>
            </a:r>
            <a:r>
              <a:rPr lang="en-GB" sz="2400" dirty="0" smtClean="0">
                <a:latin typeface="+mj-lt"/>
              </a:rPr>
              <a:t>). Also encompasses </a:t>
            </a:r>
            <a:r>
              <a:rPr lang="en-GB" sz="2400" b="1" dirty="0" smtClean="0">
                <a:latin typeface="+mj-lt"/>
              </a:rPr>
              <a:t>social practices</a:t>
            </a:r>
            <a:r>
              <a:rPr lang="en-GB" sz="2400" dirty="0" smtClean="0">
                <a:latin typeface="+mj-lt"/>
              </a:rPr>
              <a:t> and </a:t>
            </a:r>
            <a:r>
              <a:rPr lang="en-GB" sz="2400" b="1" dirty="0" smtClean="0">
                <a:latin typeface="+mj-lt"/>
              </a:rPr>
              <a:t>institutional dynamics</a:t>
            </a:r>
            <a:r>
              <a:rPr lang="en-GB" sz="2400" dirty="0" smtClean="0">
                <a:latin typeface="+mj-lt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Religion and ‘sustainability’ may not always align neatly.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Sustainability scholars need to be conscious of religious perspectives and not impose social values theory inappropriately. Local contextualisation is essential.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Guard against </a:t>
            </a:r>
            <a:r>
              <a:rPr lang="en-GB" sz="2400" dirty="0" err="1" smtClean="0">
                <a:latin typeface="+mj-lt"/>
              </a:rPr>
              <a:t>instrumentalisation</a:t>
            </a:r>
            <a:r>
              <a:rPr lang="en-GB" sz="2400" dirty="0" smtClean="0">
                <a:latin typeface="+mj-lt"/>
              </a:rPr>
              <a:t> of religion for sustainability.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+mj-lt"/>
            </a:endParaRPr>
          </a:p>
          <a:p>
            <a:pPr>
              <a:spcAft>
                <a:spcPts val="1200"/>
              </a:spcAft>
            </a:pPr>
            <a:endParaRPr lang="en-GB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21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6943" y="1255363"/>
            <a:ext cx="9469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Religion can be a powerful vehicle for transformative change.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Religious </a:t>
            </a:r>
            <a:r>
              <a:rPr lang="en-GB" sz="2400" dirty="0">
                <a:latin typeface="+mj-lt"/>
              </a:rPr>
              <a:t>communities are excellent examples of social learning in practice (e.g. Quaker </a:t>
            </a:r>
            <a:r>
              <a:rPr lang="en-GB" sz="2400" dirty="0" smtClean="0">
                <a:latin typeface="+mj-lt"/>
              </a:rPr>
              <a:t>consensus </a:t>
            </a:r>
            <a:r>
              <a:rPr lang="en-GB" sz="2400" dirty="0">
                <a:latin typeface="+mj-lt"/>
              </a:rPr>
              <a:t>decision-making</a:t>
            </a:r>
            <a:r>
              <a:rPr lang="en-GB" sz="2400" dirty="0" smtClean="0">
                <a:latin typeface="+mj-lt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482"/>
          <a:stretch/>
        </p:blipFill>
        <p:spPr>
          <a:xfrm>
            <a:off x="939050" y="2644027"/>
            <a:ext cx="4655838" cy="4110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5318" y="4055845"/>
            <a:ext cx="49772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04800" indent="-304800"/>
            <a:r>
              <a:rPr lang="en-GB" dirty="0"/>
              <a:t>O’Brien, K. 2018. Is the 1.5°C target possible? Exploring the three spheres of transformation. </a:t>
            </a:r>
            <a:r>
              <a:rPr lang="en-GB" i="1" dirty="0"/>
              <a:t>Current Opinion in Environmental Sustainability</a:t>
            </a:r>
            <a:r>
              <a:rPr lang="en-GB" dirty="0"/>
              <a:t> 31.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496389" y="3631474"/>
            <a:ext cx="3540034" cy="10319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“nature is something that we cultivate rather than create”</a:t>
            </a:r>
            <a:endParaRPr lang="en-GB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6389" y="4815839"/>
            <a:ext cx="3540034" cy="1362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“Nature? I prefer the word </a:t>
            </a:r>
            <a:r>
              <a:rPr lang="en-US" i="1" dirty="0" smtClean="0">
                <a:solidFill>
                  <a:schemeClr val="tx1"/>
                </a:solidFill>
              </a:rPr>
              <a:t>creation. Creation </a:t>
            </a:r>
            <a:r>
              <a:rPr lang="en-US" i="1" dirty="0">
                <a:solidFill>
                  <a:schemeClr val="tx1"/>
                </a:solidFill>
              </a:rPr>
              <a:t>has a </a:t>
            </a:r>
            <a:r>
              <a:rPr lang="en-US" i="1" dirty="0" smtClean="0">
                <a:solidFill>
                  <a:schemeClr val="tx1"/>
                </a:solidFill>
              </a:rPr>
              <a:t>telos; </a:t>
            </a:r>
            <a:r>
              <a:rPr lang="en-US" i="1" dirty="0">
                <a:solidFill>
                  <a:schemeClr val="tx1"/>
                </a:solidFill>
              </a:rPr>
              <a:t>it already has meaning </a:t>
            </a:r>
            <a:r>
              <a:rPr lang="en-US" i="1" dirty="0" smtClean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chemeClr val="tx1"/>
                </a:solidFill>
              </a:rPr>
              <a:t>a gift from God”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9" y="1224366"/>
            <a:ext cx="5454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Concepts that go beyond ‘values’</a:t>
            </a:r>
            <a:br>
              <a:rPr lang="en-GB" sz="2400" dirty="0" smtClean="0">
                <a:latin typeface="+mj-lt"/>
              </a:rPr>
            </a:br>
            <a:r>
              <a:rPr lang="en-GB" sz="2400" dirty="0" smtClean="0">
                <a:latin typeface="+mj-lt"/>
              </a:rPr>
              <a:t>(e.g. benevolence vs. ‘image of God’; care for the biosphere vs. care for creation)</a:t>
            </a:r>
          </a:p>
          <a:p>
            <a:endParaRPr lang="en-GB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780" y="1224366"/>
            <a:ext cx="4308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7 </a:t>
            </a:r>
            <a:r>
              <a:rPr lang="en-GB" sz="2400" dirty="0" smtClean="0">
                <a:latin typeface="+mj-lt"/>
              </a:rPr>
              <a:t>monastic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Cell (reflection/prayer)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Chapel (worship)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Chapter (decision-making)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Cloister (conversation)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Garden (work, rest, stewardship)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Refectory (hospitality)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Scriptorium (learning)</a:t>
            </a:r>
            <a:endParaRPr lang="en-GB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1004" y="5052069"/>
            <a:ext cx="340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Quaker consensus decision-making</a:t>
            </a:r>
            <a:endParaRPr lang="en-GB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3031" y="5052068"/>
            <a:ext cx="340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Climate Outreach &amp; Information Network</a:t>
            </a:r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07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Ives_Mindset_2018-02-07</Template>
  <TotalTime>1646</TotalTime>
  <Words>334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 Theme</vt:lpstr>
      <vt:lpstr>Religion and Social Values for Sustainability</vt:lpstr>
      <vt:lpstr>Aim</vt:lpstr>
      <vt:lpstr>Theoretical traditions</vt:lpstr>
      <vt:lpstr>Key arguments</vt:lpstr>
      <vt:lpstr>Implications</vt:lpstr>
      <vt:lpstr>PowerPoint Presentation</vt:lpstr>
      <vt:lpstr>Examples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Ives Chris</dc:creator>
  <cp:lastModifiedBy>Chris Ives</cp:lastModifiedBy>
  <cp:revision>139</cp:revision>
  <dcterms:created xsi:type="dcterms:W3CDTF">2018-02-05T13:12:52Z</dcterms:created>
  <dcterms:modified xsi:type="dcterms:W3CDTF">2018-06-26T08:14:04Z</dcterms:modified>
</cp:coreProperties>
</file>